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0" r:id="rId3"/>
    <p:sldId id="261" r:id="rId4"/>
    <p:sldId id="259" r:id="rId5"/>
    <p:sldId id="269" r:id="rId6"/>
    <p:sldId id="262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0000"/>
    <a:srgbClr val="CC6600"/>
    <a:srgbClr val="FF3300"/>
    <a:srgbClr val="CCECFF"/>
    <a:srgbClr val="F1C4F4"/>
    <a:srgbClr val="CC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14AA99-BB1F-40EE-B648-A872C71C7F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6E827-C104-46F8-B794-2F36DD0F8855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87681-9C74-4046-8915-DFF39B466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E8C1-7D1F-4C7E-A5C4-3E71F91B1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679D-E765-46D9-9DFA-3D59BF318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6C7AD-C630-4D9D-AFAA-4447B3870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E7B060-A587-45DE-8F5E-ED0C0C356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ED58D-F6C8-4EC9-A669-366C950E5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96A2B-018E-443F-9C53-5AD6298A6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1D95-A65F-4079-A5DB-6BEA2EA9B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C2F-7B11-4CF9-B505-F47238976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DF6B-6A56-4F35-AFC1-3DB22692D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2B0FB-6089-4B75-9CA3-03BE058EF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850DD-76CE-41D9-A870-7743F2308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B32A6-3175-4CCB-B48F-F9FF22C17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A3B1A8-9684-4AAD-A74E-BD8A551FDF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image" Target="../media/image10.gif"/><Relationship Id="rId21" Type="http://schemas.openxmlformats.org/officeDocument/2006/relationships/image" Target="../media/image27.gif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5" Type="http://schemas.openxmlformats.org/officeDocument/2006/relationships/image" Target="../media/image31.gif"/><Relationship Id="rId2" Type="http://schemas.openxmlformats.org/officeDocument/2006/relationships/image" Target="../media/image8.jpeg"/><Relationship Id="rId16" Type="http://schemas.openxmlformats.org/officeDocument/2006/relationships/image" Target="../media/image22.gif"/><Relationship Id="rId20" Type="http://schemas.openxmlformats.org/officeDocument/2006/relationships/image" Target="../media/image26.gif"/><Relationship Id="rId29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24" Type="http://schemas.openxmlformats.org/officeDocument/2006/relationships/image" Target="../media/image30.gif"/><Relationship Id="rId5" Type="http://schemas.openxmlformats.org/officeDocument/2006/relationships/image" Target="../media/image12.gif"/><Relationship Id="rId15" Type="http://schemas.openxmlformats.org/officeDocument/2006/relationships/image" Target="../media/image21.gif"/><Relationship Id="rId23" Type="http://schemas.openxmlformats.org/officeDocument/2006/relationships/image" Target="../media/image29.gif"/><Relationship Id="rId28" Type="http://schemas.openxmlformats.org/officeDocument/2006/relationships/image" Target="../media/image34.gif"/><Relationship Id="rId10" Type="http://schemas.openxmlformats.org/officeDocument/2006/relationships/slide" Target="slide7.xml"/><Relationship Id="rId19" Type="http://schemas.openxmlformats.org/officeDocument/2006/relationships/image" Target="../media/image25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Relationship Id="rId14" Type="http://schemas.openxmlformats.org/officeDocument/2006/relationships/image" Target="../media/image20.gif"/><Relationship Id="rId22" Type="http://schemas.openxmlformats.org/officeDocument/2006/relationships/image" Target="../media/image28.gif"/><Relationship Id="rId27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BẢNG NHÂN 7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4475" y="5630863"/>
            <a:ext cx="14636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tulips_burgundy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584825"/>
            <a:ext cx="685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tulips_burgundy_hc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tulips_burgundy_hc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</p:spPr>
      </p:pic>
      <p:pic>
        <p:nvPicPr>
          <p:cNvPr id="16397" name="Picture 13" descr="Hoa tims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3434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 cố, dặn dò:</a:t>
            </a:r>
          </a:p>
        </p:txBody>
      </p:sp>
      <p:pic>
        <p:nvPicPr>
          <p:cNvPr id="16399" name="Picture 15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7350" y="5943600"/>
            <a:ext cx="1365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tulips_burgundy_hc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702550" y="5680075"/>
            <a:ext cx="8524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8" descr="tulips_burgundy_hc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086600" y="5562600"/>
            <a:ext cx="5683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tulips_burgundy_hc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132638" y="5659438"/>
            <a:ext cx="6397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tulips_burgundy_hc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705600" y="5334000"/>
            <a:ext cx="5476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 descr="tulips_burgundy_hc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324600" y="5562600"/>
            <a:ext cx="306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tulips_burgundy_hc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553200" y="5629275"/>
            <a:ext cx="142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 descr="tulips_burgundy_hc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6705600" y="5715000"/>
            <a:ext cx="12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</p:spPr>
      </p:pic>
      <p:pic>
        <p:nvPicPr>
          <p:cNvPr id="16409" name="Picture 25" descr="tulips_burgundy_hc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638925" y="5638800"/>
            <a:ext cx="142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tulips_burgundy_h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5486400"/>
            <a:ext cx="1311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 descr="tulips_burgundy_hc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1413" y="5562600"/>
            <a:ext cx="839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 descr="tulips_burgundy_hc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7400" y="5605463"/>
            <a:ext cx="6096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29" descr="tulips_burgundy_hc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8564563" y="6096000"/>
            <a:ext cx="600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0" descr="tulips_burgundy_hc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5715000" y="5486400"/>
            <a:ext cx="142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1" descr="tulips_burgundy_hc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flipH="1">
            <a:off x="5486400" y="5486400"/>
            <a:ext cx="287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2" descr="tulips_burgundy_hc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029325" y="5410200"/>
            <a:ext cx="142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 descr="tulips_burgundy_hc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6029325" y="5486400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4" descr="tulips_burgundy_hc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6334125" y="5486400"/>
            <a:ext cx="142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5" descr="tulips_burgundy_hc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flipH="1">
            <a:off x="6478588" y="5400675"/>
            <a:ext cx="2270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36" descr="tulips_burgundy_hc"/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6691313" y="5554663"/>
            <a:ext cx="5476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37" descr="tulips_burgundy_hc"/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flipH="1">
            <a:off x="5867400" y="5486400"/>
            <a:ext cx="304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tulips_burgundy_hc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flipH="1">
            <a:off x="5953125" y="5486400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39" descr="tulips_burgundy_hc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flipH="1">
            <a:off x="6172200" y="5486400"/>
            <a:ext cx="295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0" descr="Hoa tims"/>
          <p:cNvPicPr>
            <a:picLocks noChangeAspect="1" noChangeArrowheads="1" noCrop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676400" y="2286000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990033"/>
                </a:solidFill>
              </a:rPr>
              <a:t>Học thuộc bảng nhân 7.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990033"/>
                </a:solidFill>
              </a:rPr>
              <a:t>Xem kĩ bài ở nhà 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990033"/>
                </a:solidFill>
              </a:rPr>
              <a:t>Xem trước bài : Luyện tập trang 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00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0" presetID="2" presetClass="exit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00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00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Bµi häc ®Õn ®©y lµ kÕt thóc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609600" y="3124200"/>
            <a:ext cx="822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Cooper"/>
              </a:rPr>
              <a:t>KÝnh chóc quý thÇy c« gi¸o m¹nh khoÎ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INH NEN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90600" y="1143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4000" y="25146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Đặt tính rồi tính: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05000" y="3124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24 : 6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0" y="3124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34 : 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162800" y="3124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27 : 4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191000"/>
            <a:ext cx="1981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lain" startAt="24"/>
            </a:pPr>
            <a:r>
              <a:rPr lang="en-US" sz="2800">
                <a:solidFill>
                  <a:schemeClr val="accent2"/>
                </a:solidFill>
              </a:rPr>
              <a:t>       6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24      4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  0       </a:t>
            </a:r>
          </a:p>
        </p:txBody>
      </p: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905000" y="4205288"/>
            <a:ext cx="1419225" cy="1371600"/>
            <a:chOff x="1200" y="2697"/>
            <a:chExt cx="894" cy="864"/>
          </a:xfrm>
        </p:grpSpPr>
        <p:grpSp>
          <p:nvGrpSpPr>
            <p:cNvPr id="6160" name="Group 16"/>
            <p:cNvGrpSpPr>
              <a:grpSpLocks/>
            </p:cNvGrpSpPr>
            <p:nvPr/>
          </p:nvGrpSpPr>
          <p:grpSpPr bwMode="auto">
            <a:xfrm>
              <a:off x="1662" y="2697"/>
              <a:ext cx="432" cy="864"/>
              <a:chOff x="1584" y="2688"/>
              <a:chExt cx="576" cy="816"/>
            </a:xfrm>
          </p:grpSpPr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1584" y="2688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>
                <a:off x="1584" y="302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1200" y="3501"/>
              <a:ext cx="3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419600" y="4191000"/>
            <a:ext cx="1981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34       6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30      5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  4       </a:t>
            </a:r>
          </a:p>
        </p:txBody>
      </p:sp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4495800" y="4205288"/>
            <a:ext cx="1419225" cy="1371600"/>
            <a:chOff x="1200" y="2697"/>
            <a:chExt cx="894" cy="864"/>
          </a:xfrm>
        </p:grpSpPr>
        <p:grpSp>
          <p:nvGrpSpPr>
            <p:cNvPr id="6165" name="Group 21"/>
            <p:cNvGrpSpPr>
              <a:grpSpLocks/>
            </p:cNvGrpSpPr>
            <p:nvPr/>
          </p:nvGrpSpPr>
          <p:grpSpPr bwMode="auto">
            <a:xfrm>
              <a:off x="1662" y="2697"/>
              <a:ext cx="432" cy="864"/>
              <a:chOff x="1584" y="2688"/>
              <a:chExt cx="576" cy="816"/>
            </a:xfrm>
          </p:grpSpPr>
          <p:sp>
            <p:nvSpPr>
              <p:cNvPr id="6166" name="Line 22"/>
              <p:cNvSpPr>
                <a:spLocks noChangeShapeType="1"/>
              </p:cNvSpPr>
              <p:nvPr/>
            </p:nvSpPr>
            <p:spPr bwMode="auto">
              <a:xfrm>
                <a:off x="1584" y="2688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3"/>
              <p:cNvSpPr>
                <a:spLocks noChangeShapeType="1"/>
              </p:cNvSpPr>
              <p:nvPr/>
            </p:nvSpPr>
            <p:spPr bwMode="auto">
              <a:xfrm>
                <a:off x="1584" y="302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1200" y="3501"/>
              <a:ext cx="3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010400" y="4217988"/>
            <a:ext cx="19812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27       4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24      6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  3       </a:t>
            </a:r>
          </a:p>
        </p:txBody>
      </p: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7086600" y="4232275"/>
            <a:ext cx="1419225" cy="1371600"/>
            <a:chOff x="1200" y="2697"/>
            <a:chExt cx="894" cy="864"/>
          </a:xfrm>
        </p:grpSpPr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1662" y="2697"/>
              <a:ext cx="432" cy="864"/>
              <a:chOff x="1584" y="2688"/>
              <a:chExt cx="576" cy="816"/>
            </a:xfrm>
          </p:grpSpPr>
          <p:sp>
            <p:nvSpPr>
              <p:cNvPr id="6172" name="Line 28"/>
              <p:cNvSpPr>
                <a:spLocks noChangeShapeType="1"/>
              </p:cNvSpPr>
              <p:nvPr/>
            </p:nvSpPr>
            <p:spPr bwMode="auto">
              <a:xfrm>
                <a:off x="1584" y="2688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>
                <a:off x="1584" y="302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1200" y="3501"/>
              <a:ext cx="3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  <p:bldP spid="6157" grpId="0"/>
      <p:bldP spid="6157" grpId="1"/>
      <p:bldP spid="6163" grpId="0"/>
      <p:bldP spid="6163" grpId="1"/>
      <p:bldP spid="6169" grpId="0"/>
      <p:bldP spid="616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C4F4"/>
            </a:gs>
            <a:gs pos="50000">
              <a:srgbClr val="CCECFF"/>
            </a:gs>
            <a:gs pos="100000">
              <a:srgbClr val="F1C4F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743200" y="1981200"/>
            <a:ext cx="327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</a:rPr>
              <a:t>7 được lấy 1 lần, ta viết :  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667000" y="2197100"/>
            <a:ext cx="76200" cy="606425"/>
          </a:xfrm>
          <a:prstGeom prst="rightBrace">
            <a:avLst>
              <a:gd name="adj1" fmla="val 663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1">
              <a:latin typeface=".VnTime" pitchFamily="34" charset="0"/>
            </a:endParaRPr>
          </a:p>
        </p:txBody>
      </p:sp>
      <p:sp>
        <p:nvSpPr>
          <p:cNvPr id="7174" name="AutoShape 6"/>
          <p:cNvSpPr>
            <a:spLocks/>
          </p:cNvSpPr>
          <p:nvPr/>
        </p:nvSpPr>
        <p:spPr bwMode="auto">
          <a:xfrm>
            <a:off x="2709863" y="3302000"/>
            <a:ext cx="80962" cy="1076325"/>
          </a:xfrm>
          <a:prstGeom prst="rightBrace">
            <a:avLst>
              <a:gd name="adj1" fmla="val 1107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1">
              <a:latin typeface=".VnTime" pitchFamily="34" charset="0"/>
            </a:endParaRPr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2813050" y="4867275"/>
            <a:ext cx="82550" cy="1685925"/>
          </a:xfrm>
          <a:prstGeom prst="rightBrace">
            <a:avLst>
              <a:gd name="adj1" fmla="val 17019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1">
              <a:latin typeface=".VnTime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715000" y="1905000"/>
            <a:ext cx="1588" cy="464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743200" y="2471738"/>
            <a:ext cx="1031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charset="0"/>
              </a:rPr>
              <a:t>7 x 1 =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819400" y="3248025"/>
            <a:ext cx="327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</a:rPr>
              <a:t>7 được lấy 2 lần, ta có : 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819400" y="3738563"/>
            <a:ext cx="1031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charset="0"/>
              </a:rPr>
              <a:t>7 x 2 =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819400" y="4181475"/>
            <a:ext cx="2878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</a:rPr>
              <a:t>Vậy: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819400" y="4987925"/>
            <a:ext cx="327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</a:rPr>
              <a:t>7 được lấy 3 lần, ta có : 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819400" y="5478463"/>
            <a:ext cx="1031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charset="0"/>
              </a:rPr>
              <a:t>7 x 3 =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819400" y="5921375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</a:rPr>
              <a:t>Vậy: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937250" y="19050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1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784600" y="247173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7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937250" y="2371725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2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937250" y="283845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3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5937250" y="3305175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4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937250" y="37719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5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5937250" y="4238625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6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37250" y="470535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7</a:t>
            </a:r>
            <a:r>
              <a:rPr lang="en-US" sz="2200">
                <a:latin typeface="Arial" charset="0"/>
              </a:rPr>
              <a:t> = 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937250" y="516255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8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937250" y="56388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 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9</a:t>
            </a:r>
            <a:r>
              <a:rPr lang="en-US" sz="2200">
                <a:latin typeface="Arial" charset="0"/>
              </a:rPr>
              <a:t> =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810000" y="3733800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7 + 7 = 14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810000" y="5486400"/>
            <a:ext cx="213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" charset="0"/>
              </a:rPr>
              <a:t>7 + 7 + 7 = 21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937250" y="60960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latin typeface="Arial" charset="0"/>
              </a:rPr>
              <a:t>7 x </a:t>
            </a:r>
            <a:r>
              <a:rPr lang="en-US" sz="2200">
                <a:solidFill>
                  <a:srgbClr val="3E26EE"/>
                </a:solidFill>
                <a:latin typeface="Arial" charset="0"/>
              </a:rPr>
              <a:t>10</a:t>
            </a:r>
            <a:r>
              <a:rPr lang="en-US" sz="2200">
                <a:latin typeface="Arial" charset="0"/>
              </a:rPr>
              <a:t> =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7092950" y="330200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28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7092950" y="3775075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35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7092950" y="424180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42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7092950" y="471805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49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092950" y="517525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56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7092950" y="5616575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63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7092950" y="608330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70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7092950" y="189865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  7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7092950" y="2371725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14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7092950" y="283845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FF3300"/>
                </a:solidFill>
                <a:latin typeface="Arial" charset="0"/>
              </a:rPr>
              <a:t>21</a:t>
            </a:r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7667625" y="2133600"/>
            <a:ext cx="152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44"/>
              </a:cxn>
              <a:cxn ang="0">
                <a:pos x="0" y="384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8058150" y="213360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003366"/>
                </a:solidFill>
                <a:latin typeface="Arial" charset="0"/>
              </a:rPr>
              <a:t>+ 7</a:t>
            </a:r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7667625" y="2667000"/>
            <a:ext cx="152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44"/>
              </a:cxn>
              <a:cxn ang="0">
                <a:pos x="0" y="384"/>
              </a:cxn>
            </a:cxnLst>
            <a:rect l="0" t="0" r="r" b="b"/>
            <a:pathLst>
              <a:path w="144" h="384">
                <a:moveTo>
                  <a:pt x="0" y="0"/>
                </a:moveTo>
                <a:cubicBezTo>
                  <a:pt x="72" y="40"/>
                  <a:pt x="144" y="80"/>
                  <a:pt x="144" y="144"/>
                </a:cubicBezTo>
                <a:cubicBezTo>
                  <a:pt x="144" y="208"/>
                  <a:pt x="32" y="336"/>
                  <a:pt x="0" y="384"/>
                </a:cubicBezTo>
              </a:path>
            </a:pathLst>
          </a:cu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8058150" y="2667000"/>
            <a:ext cx="620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003366"/>
                </a:solidFill>
                <a:latin typeface="Arial" charset="0"/>
              </a:rPr>
              <a:t>+ 7</a:t>
            </a:r>
          </a:p>
        </p:txBody>
      </p: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228600" y="1447800"/>
            <a:ext cx="3048000" cy="457200"/>
            <a:chOff x="288" y="912"/>
            <a:chExt cx="1920" cy="288"/>
          </a:xfrm>
        </p:grpSpPr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288" y="912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1. Lập bảng nhân 7 :</a:t>
              </a:r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480" y="1161"/>
              <a:ext cx="137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3527425" y="4198938"/>
            <a:ext cx="1031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7 x 2 =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4765675" y="418941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14</a:t>
            </a: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4314825" y="5924550"/>
            <a:ext cx="1031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7 x 3 =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245100" y="591502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2"/>
                </a:solidFill>
                <a:latin typeface="Arial" charset="0"/>
              </a:rPr>
              <a:t>21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6200" y="2274888"/>
            <a:ext cx="2543175" cy="392112"/>
            <a:chOff x="228600" y="304800"/>
            <a:chExt cx="3276600" cy="5334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32766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676685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132792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429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18534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90943" y="380382"/>
              <a:ext cx="380429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4277" y="380382"/>
              <a:ext cx="382474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7049" y="380382"/>
              <a:ext cx="382475" cy="382235"/>
            </a:xfrm>
            <a:prstGeom prst="ellipse">
              <a:avLst/>
            </a:prstGeom>
            <a:solidFill>
              <a:srgbClr val="C8371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7150" y="3327400"/>
            <a:ext cx="2603500" cy="1027113"/>
            <a:chOff x="228600" y="1529686"/>
            <a:chExt cx="3276600" cy="1270379"/>
          </a:xfrm>
        </p:grpSpPr>
        <p:grpSp>
          <p:nvGrpSpPr>
            <p:cNvPr id="7229" name="Group 24"/>
            <p:cNvGrpSpPr>
              <a:grpSpLocks/>
            </p:cNvGrpSpPr>
            <p:nvPr/>
          </p:nvGrpSpPr>
          <p:grpSpPr bwMode="auto">
            <a:xfrm>
              <a:off x="228600" y="1529686"/>
              <a:ext cx="3276600" cy="533400"/>
              <a:chOff x="228600" y="304800"/>
              <a:chExt cx="3276600" cy="5334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304800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77098" y="381377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3262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2047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19572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90150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4521" y="381377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47675" y="381377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238" name="Group 33"/>
            <p:cNvGrpSpPr>
              <a:grpSpLocks/>
            </p:cNvGrpSpPr>
            <p:nvPr/>
          </p:nvGrpSpPr>
          <p:grpSpPr bwMode="auto">
            <a:xfrm>
              <a:off x="228600" y="2266665"/>
              <a:ext cx="3276600" cy="533400"/>
              <a:chOff x="228600" y="304800"/>
              <a:chExt cx="3276600" cy="533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600" y="304131"/>
                <a:ext cx="3276600" cy="53406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77098" y="380706"/>
                <a:ext cx="379606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3262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62047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9572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590150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4521" y="380706"/>
                <a:ext cx="381605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47675" y="380706"/>
                <a:ext cx="381603" cy="380917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6200" y="4937125"/>
            <a:ext cx="2705100" cy="1543050"/>
            <a:chOff x="228600" y="3505200"/>
            <a:chExt cx="3276600" cy="1828800"/>
          </a:xfrm>
        </p:grpSpPr>
        <p:grpSp>
          <p:nvGrpSpPr>
            <p:cNvPr id="7248" name="Group 42"/>
            <p:cNvGrpSpPr>
              <a:grpSpLocks/>
            </p:cNvGrpSpPr>
            <p:nvPr/>
          </p:nvGrpSpPr>
          <p:grpSpPr bwMode="auto">
            <a:xfrm>
              <a:off x="228600" y="3505200"/>
              <a:ext cx="3276600" cy="533400"/>
              <a:chOff x="228600" y="304800"/>
              <a:chExt cx="3276600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600" y="304800"/>
                <a:ext cx="3276600" cy="534341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67653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34182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1240" y="381941"/>
                <a:ext cx="382654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18888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89906" y="381941"/>
                <a:ext cx="382655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05515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7553" y="381941"/>
                <a:ext cx="380732" cy="380059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257" name="Group 51"/>
            <p:cNvGrpSpPr>
              <a:grpSpLocks/>
            </p:cNvGrpSpPr>
            <p:nvPr/>
          </p:nvGrpSpPr>
          <p:grpSpPr bwMode="auto">
            <a:xfrm>
              <a:off x="228600" y="4191000"/>
              <a:ext cx="3276600" cy="533400"/>
              <a:chOff x="228600" y="304800"/>
              <a:chExt cx="3276600" cy="533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266" name="Group 60"/>
            <p:cNvGrpSpPr>
              <a:grpSpLocks/>
            </p:cNvGrpSpPr>
            <p:nvPr/>
          </p:nvGrpSpPr>
          <p:grpSpPr bwMode="auto">
            <a:xfrm>
              <a:off x="228600" y="4800600"/>
              <a:ext cx="3276600" cy="533400"/>
              <a:chOff x="228600" y="304800"/>
              <a:chExt cx="3276600" cy="533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8600" y="305741"/>
                <a:ext cx="3276600" cy="532459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7653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134182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1240" y="381000"/>
                <a:ext cx="382654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218888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589906" y="381000"/>
                <a:ext cx="382655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5515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47553" y="381000"/>
                <a:ext cx="380732" cy="381940"/>
              </a:xfrm>
              <a:prstGeom prst="ellipse">
                <a:avLst/>
              </a:prstGeom>
              <a:solidFill>
                <a:srgbClr val="C8371A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1066800" y="838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3505200" y="762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  <p:bldP spid="7175" grpId="0" animBg="1"/>
      <p:bldP spid="7176" grpId="0" animBg="1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4" grpId="0"/>
      <p:bldP spid="7205" grpId="0"/>
      <p:bldP spid="7206" grpId="0"/>
      <p:bldP spid="7207" grpId="0" animBg="1"/>
      <p:bldP spid="7208" grpId="0"/>
      <p:bldP spid="7209" grpId="0" animBg="1"/>
      <p:bldP spid="7210" grpId="0"/>
      <p:bldP spid="7215" grpId="0"/>
      <p:bldP spid="7216" grpId="0"/>
      <p:bldP spid="7217" grpId="0"/>
      <p:bldP spid="7218" grpId="0"/>
      <p:bldP spid="7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57600" y="41910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7" name="Picture 17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066800" y="838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505200" y="762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440113" y="1905000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1 =   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440113" y="2371725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2 = 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3440113" y="2838450"/>
            <a:ext cx="2162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3 = 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3440113" y="3344863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4 = 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440113" y="3811588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5 = 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440113" y="427831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6 = 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440113" y="473551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7 =  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3440113" y="521176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8 = </a:t>
            </a: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440113" y="566896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9 = 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3440113" y="6096000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x10 = 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5105400" y="1905000"/>
            <a:ext cx="48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7 </a:t>
            </a:r>
            <a:endParaRPr lang="en-US" sz="2800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876800" y="2362200"/>
            <a:ext cx="714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14</a:t>
            </a:r>
            <a:endParaRPr lang="en-US" sz="2800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4905375" y="2833688"/>
            <a:ext cx="79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21</a:t>
            </a:r>
            <a:endParaRPr lang="en-US" sz="2800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4910138" y="3352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28</a:t>
            </a:r>
            <a:endParaRPr lang="en-US" sz="2800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929188" y="38433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35</a:t>
            </a:r>
            <a:endParaRPr lang="en-US" sz="2800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4905375" y="4252913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42</a:t>
            </a:r>
            <a:endParaRPr lang="en-US" sz="2800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4876800" y="473868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49 </a:t>
            </a:r>
            <a:endParaRPr lang="en-US" sz="2800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4876800" y="5181600"/>
            <a:ext cx="79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56</a:t>
            </a:r>
            <a:endParaRPr lang="en-US" sz="2800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876800" y="5638800"/>
            <a:ext cx="866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63</a:t>
            </a:r>
            <a:endParaRPr lang="en-US" sz="2800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4876800" y="6096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70</a:t>
            </a:r>
            <a:endParaRPr lang="en-US" sz="2800"/>
          </a:p>
        </p:txBody>
      </p:sp>
      <p:pic>
        <p:nvPicPr>
          <p:cNvPr id="5167" name="Picture 47" descr="elephant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267200"/>
            <a:ext cx="685800" cy="606425"/>
          </a:xfrm>
          <a:prstGeom prst="rect">
            <a:avLst/>
          </a:prstGeom>
          <a:noFill/>
        </p:spPr>
      </p:pic>
      <p:pic>
        <p:nvPicPr>
          <p:cNvPr id="5168" name="Picture 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105400"/>
            <a:ext cx="850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49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76800" y="5638800"/>
            <a:ext cx="838200" cy="609600"/>
          </a:xfrm>
          <a:prstGeom prst="rect">
            <a:avLst/>
          </a:prstGeom>
          <a:noFill/>
        </p:spPr>
      </p:pic>
      <p:pic>
        <p:nvPicPr>
          <p:cNvPr id="5170" name="Picture 50" descr="21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895600"/>
            <a:ext cx="762000" cy="1143000"/>
          </a:xfrm>
          <a:prstGeom prst="rect">
            <a:avLst/>
          </a:prstGeom>
          <a:noFill/>
        </p:spPr>
      </p:pic>
      <p:pic>
        <p:nvPicPr>
          <p:cNvPr id="5171" name="Picture 51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876800" y="2286000"/>
            <a:ext cx="838200" cy="609600"/>
          </a:xfrm>
          <a:prstGeom prst="rect">
            <a:avLst/>
          </a:prstGeom>
          <a:noFill/>
        </p:spPr>
      </p:pic>
      <p:pic>
        <p:nvPicPr>
          <p:cNvPr id="5174" name="Picture 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743200"/>
            <a:ext cx="850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1"/>
      <p:bldP spid="5158" grpId="1"/>
      <p:bldP spid="5159" grpId="1"/>
      <p:bldP spid="5160" grpId="1"/>
      <p:bldP spid="5161" grpId="1"/>
      <p:bldP spid="5162" grpId="1"/>
      <p:bldP spid="5163" grpId="1"/>
      <p:bldP spid="5164" grpId="1"/>
      <p:bldP spid="5165" grpId="1"/>
      <p:bldP spid="51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657600" y="41910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838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05200" y="762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440113" y="1905000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1 =  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440113" y="2371725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2 = 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440113" y="2838450"/>
            <a:ext cx="2162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3 = 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440113" y="3344863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4 = 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440113" y="3811588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5 = 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440113" y="427831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6 = 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440113" y="473551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7 = 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440113" y="521176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8 = 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440113" y="5668963"/>
            <a:ext cx="168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  9 = 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440113" y="6096000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>
                <a:solidFill>
                  <a:schemeClr val="accent2"/>
                </a:solidFill>
                <a:latin typeface="Arial" charset="0"/>
              </a:rPr>
              <a:t>7 x10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6800" y="10350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05200" y="9906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524000" y="1752600"/>
            <a:ext cx="30480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u="sng">
                <a:solidFill>
                  <a:schemeClr val="accent2"/>
                </a:solidFill>
              </a:rPr>
              <a:t>Bài 1:</a:t>
            </a:r>
            <a:r>
              <a:rPr lang="en-US" sz="2800">
                <a:solidFill>
                  <a:schemeClr val="accent2"/>
                </a:solidFill>
              </a:rPr>
              <a:t>  Tính nhẩm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1000" y="47244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7 =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81000" y="37338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5 =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81000" y="28194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3 =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524000" y="2819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21</a:t>
            </a:r>
            <a:endParaRPr lang="en-US" sz="2800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600200" y="3657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35</a:t>
            </a:r>
            <a:endParaRPr lang="en-US" sz="280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524000" y="4648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49</a:t>
            </a:r>
            <a:endParaRPr lang="en-US" sz="2800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38400" y="28194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8 =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581400" y="2819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56</a:t>
            </a:r>
            <a:endParaRPr lang="en-US" sz="280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438400" y="37338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6 =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581400" y="3733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42</a:t>
            </a:r>
            <a:endParaRPr lang="en-US" sz="2800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438400" y="46482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4 =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657600" y="4648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28</a:t>
            </a:r>
            <a:endParaRPr lang="en-US" sz="280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781800" y="27432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1 =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8001000" y="2743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7</a:t>
            </a:r>
            <a:endParaRPr lang="en-US" sz="2800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6858000" y="37338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0 x 7 =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8053388" y="368617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853238" y="4648200"/>
            <a:ext cx="1262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0 =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8034338" y="462915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419600" y="3733800"/>
            <a:ext cx="146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10 =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4495800" y="46482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9 =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419600" y="2819400"/>
            <a:ext cx="126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" charset="0"/>
              </a:rPr>
              <a:t>7 x 2 =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638800" y="4648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63</a:t>
            </a:r>
            <a:endParaRPr lang="en-US" sz="2800"/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5715000" y="3733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70</a:t>
            </a:r>
            <a:endParaRPr lang="en-US" sz="2800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638800" y="2819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63" grpId="0"/>
      <p:bldP spid="10268" grpId="0"/>
      <p:bldP spid="10269" grpId="0"/>
      <p:bldP spid="10270" grpId="0"/>
      <p:bldP spid="10271" grpId="0"/>
      <p:bldP spid="10272" grpId="0"/>
      <p:bldP spid="10273" grpId="0"/>
      <p:bldP spid="10274" grpId="0"/>
      <p:bldP spid="10276" grpId="0"/>
      <p:bldP spid="10277" grpId="0"/>
      <p:bldP spid="10279" grpId="1"/>
      <p:bldP spid="10283" grpId="1"/>
      <p:bldP spid="10284" grpId="0"/>
      <p:bldP spid="10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the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30000"/>
          </a:blip>
          <a:srcRect t="37531" b="15575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66800" y="13096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219200" y="2254250"/>
            <a:ext cx="1143000" cy="838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u="sng">
                <a:solidFill>
                  <a:schemeClr val="accent2"/>
                </a:solidFill>
              </a:rPr>
              <a:t>Bài 2: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38400" y="2254250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     Mỗi tuần lễ có 7 ngày. Hỏi 4 tuần lễ có tất cả bao nhiêu ngày 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05200" y="1165225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14400" y="3838575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>
                <a:solidFill>
                  <a:schemeClr val="accent2"/>
                </a:solidFill>
              </a:rPr>
              <a:t>Tóm tắt: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33400" y="44338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1 tuần có  : 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286000" y="4433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 7  ngày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33400" y="49672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4 tuần có  : 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286000" y="4962525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. . .</a:t>
            </a:r>
            <a:r>
              <a:rPr lang="en-US" sz="2800">
                <a:solidFill>
                  <a:schemeClr val="accent2"/>
                </a:solidFill>
              </a:rPr>
              <a:t> ngày ?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943600" y="38242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>
                <a:solidFill>
                  <a:schemeClr val="accent2"/>
                </a:solidFill>
              </a:rPr>
              <a:t>Bài giải: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876800" y="44196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Số ngày của 4 tuần lễ là : 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324475" y="50292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7 x 4 = 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477000" y="50101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28  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910388" y="4953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( ngày )  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5867400" y="55626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>
                <a:solidFill>
                  <a:schemeClr val="accent2"/>
                </a:solidFill>
              </a:rPr>
              <a:t>Đáp  số</a:t>
            </a:r>
            <a:r>
              <a:rPr lang="en-US" sz="2800">
                <a:solidFill>
                  <a:schemeClr val="accent2"/>
                </a:solidFill>
              </a:rPr>
              <a:t> : 28 ngày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them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37531" b="15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14160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accent2"/>
                </a:solidFill>
              </a:rPr>
              <a:t>Toán: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66800" y="2286000"/>
            <a:ext cx="990600" cy="685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u="sng">
                <a:solidFill>
                  <a:schemeClr val="accent2"/>
                </a:solidFill>
              </a:rPr>
              <a:t>Bài 3:</a:t>
            </a:r>
            <a:r>
              <a:rPr lang="en-US" sz="2800">
                <a:solidFill>
                  <a:schemeClr val="accent2"/>
                </a:solidFill>
              </a:rPr>
              <a:t>  Đếm thêm 7 rồi viết số thích hợp vào ô trống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05200" y="1271588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Bảng nhân 7</a:t>
            </a: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143000" y="3505200"/>
            <a:ext cx="6781800" cy="609600"/>
            <a:chOff x="720" y="2208"/>
            <a:chExt cx="3840" cy="384"/>
          </a:xfrm>
        </p:grpSpPr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72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110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87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25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2640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3024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3408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3792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219200" y="3505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2192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8288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908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567488" y="35623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63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257800" y="35623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49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2004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28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886200" y="356711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35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5720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42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9436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56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7315200" y="3581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1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17" name="Picture 5" descr="Anh dep (4)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5695" t="7481" r="1666" b="3334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48" y="96"/>
              <a:ext cx="5472" cy="3936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6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5567363" y="4343400"/>
            <a:ext cx="1066800" cy="1600200"/>
            <a:chOff x="1219200" y="4038600"/>
            <a:chExt cx="1066800" cy="1447800"/>
          </a:xfrm>
        </p:grpSpPr>
        <p:sp>
          <p:nvSpPr>
            <p:cNvPr id="57" name="Bevel 56"/>
            <p:cNvSpPr/>
            <p:nvPr/>
          </p:nvSpPr>
          <p:spPr>
            <a:xfrm>
              <a:off x="1219200" y="4571471"/>
              <a:ext cx="1066800" cy="914929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Gill Sans MT" pitchFamily="34" charset="0"/>
                </a:rPr>
                <a:t>56</a:t>
              </a:r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1219200" y="4038600"/>
              <a:ext cx="1066800" cy="532871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7239000" y="4343400"/>
            <a:ext cx="1066800" cy="1600200"/>
            <a:chOff x="2734101" y="4024952"/>
            <a:chExt cx="1075899" cy="1461448"/>
          </a:xfrm>
        </p:grpSpPr>
        <p:sp>
          <p:nvSpPr>
            <p:cNvPr id="61" name="Bevel 60"/>
            <p:cNvSpPr/>
            <p:nvPr/>
          </p:nvSpPr>
          <p:spPr>
            <a:xfrm>
              <a:off x="2743707" y="4571546"/>
              <a:ext cx="1066293" cy="91485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Gill Sans MT" pitchFamily="34" charset="0"/>
                </a:rPr>
                <a:t>28</a:t>
              </a:r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2734101" y="4024952"/>
              <a:ext cx="1066293" cy="533545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3886200" y="4343400"/>
            <a:ext cx="1071563" cy="1614488"/>
            <a:chOff x="4262651" y="4024952"/>
            <a:chExt cx="1071349" cy="1461448"/>
          </a:xfrm>
        </p:grpSpPr>
        <p:sp>
          <p:nvSpPr>
            <p:cNvPr id="59" name="Bevel 58"/>
            <p:cNvSpPr/>
            <p:nvPr/>
          </p:nvSpPr>
          <p:spPr>
            <a:xfrm>
              <a:off x="4267413" y="4572456"/>
              <a:ext cx="1066587" cy="91394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Gill Sans MT" pitchFamily="34" charset="0"/>
                </a:rPr>
                <a:t>42</a:t>
              </a:r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262651" y="4024952"/>
              <a:ext cx="1066587" cy="533134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762000" y="4495800"/>
            <a:ext cx="1081088" cy="1447800"/>
            <a:chOff x="5777552" y="4038600"/>
            <a:chExt cx="1080448" cy="1447800"/>
          </a:xfrm>
        </p:grpSpPr>
        <p:sp>
          <p:nvSpPr>
            <p:cNvPr id="60" name="Bevel 59"/>
            <p:cNvSpPr/>
            <p:nvPr/>
          </p:nvSpPr>
          <p:spPr>
            <a:xfrm>
              <a:off x="5791832" y="4572000"/>
              <a:ext cx="1066168" cy="914400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Gill Sans MT" pitchFamily="34" charset="0"/>
                </a:rPr>
                <a:t>63</a:t>
              </a:r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5777552" y="4038600"/>
              <a:ext cx="1066168" cy="533400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2298700" y="4419600"/>
            <a:ext cx="1068388" cy="1524000"/>
            <a:chOff x="7237863" y="4038600"/>
            <a:chExt cx="1067937" cy="1447800"/>
          </a:xfrm>
        </p:grpSpPr>
        <p:sp>
          <p:nvSpPr>
            <p:cNvPr id="62" name="Bevel 61"/>
            <p:cNvSpPr/>
            <p:nvPr/>
          </p:nvSpPr>
          <p:spPr>
            <a:xfrm>
              <a:off x="7239450" y="4572476"/>
              <a:ext cx="1066350" cy="913924"/>
            </a:xfrm>
            <a:prstGeom prst="beve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Gill Sans MT" pitchFamily="34" charset="0"/>
                </a:rPr>
                <a:t>49</a:t>
              </a: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237863" y="4038600"/>
              <a:ext cx="1066350" cy="533876"/>
            </a:xfrm>
            <a:prstGeom prst="triangle">
              <a:avLst/>
            </a:prstGeom>
            <a:solidFill>
              <a:srgbClr val="C8371A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467600" y="2286000"/>
            <a:ext cx="1344613" cy="796925"/>
            <a:chOff x="479947" y="2055125"/>
            <a:chExt cx="1676400" cy="914400"/>
          </a:xfrm>
        </p:grpSpPr>
        <p:sp>
          <p:nvSpPr>
            <p:cNvPr id="13335" name="TextBox 7"/>
            <p:cNvSpPr txBox="1">
              <a:spLocks noChangeArrowheads="1"/>
            </p:cNvSpPr>
            <p:nvPr/>
          </p:nvSpPr>
          <p:spPr bwMode="auto">
            <a:xfrm>
              <a:off x="533386" y="2284636"/>
              <a:ext cx="1371600" cy="524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0</a:t>
              </a:r>
            </a:p>
          </p:txBody>
        </p:sp>
        <p:sp>
          <p:nvSpPr>
            <p:cNvPr id="3" name="Cloud 18"/>
            <p:cNvSpPr/>
            <p:nvPr/>
          </p:nvSpPr>
          <p:spPr>
            <a:xfrm>
              <a:off x="479947" y="2055125"/>
              <a:ext cx="1676400" cy="914400"/>
            </a:xfrm>
            <a:prstGeom prst="cloud">
              <a:avLst/>
            </a:pr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3400" y="1371600"/>
            <a:ext cx="1319213" cy="914400"/>
            <a:chOff x="2636293" y="4893859"/>
            <a:chExt cx="1676400" cy="914400"/>
          </a:xfrm>
        </p:grpSpPr>
        <p:sp>
          <p:nvSpPr>
            <p:cNvPr id="13338" name="TextBox 12"/>
            <p:cNvSpPr txBox="1">
              <a:spLocks noChangeArrowheads="1"/>
            </p:cNvSpPr>
            <p:nvPr/>
          </p:nvSpPr>
          <p:spPr bwMode="auto">
            <a:xfrm>
              <a:off x="2788217" y="5122459"/>
              <a:ext cx="1372552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9  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636293" y="4893859"/>
              <a:ext cx="1676400" cy="914400"/>
            </a:xfrm>
            <a:prstGeom prst="cloud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505200" y="838200"/>
            <a:ext cx="1447800" cy="914400"/>
            <a:chOff x="6867100" y="458337"/>
            <a:chExt cx="1676400" cy="914400"/>
          </a:xfrm>
        </p:grpSpPr>
        <p:sp>
          <p:nvSpPr>
            <p:cNvPr id="13341" name="TextBox 9"/>
            <p:cNvSpPr txBox="1">
              <a:spLocks noChangeArrowheads="1"/>
            </p:cNvSpPr>
            <p:nvPr/>
          </p:nvSpPr>
          <p:spPr bwMode="auto">
            <a:xfrm>
              <a:off x="6942464" y="686937"/>
              <a:ext cx="1373104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7</a:t>
              </a:r>
            </a:p>
          </p:txBody>
        </p:sp>
        <p:sp>
          <p:nvSpPr>
            <p:cNvPr id="36" name="Cloud 35"/>
            <p:cNvSpPr/>
            <p:nvPr/>
          </p:nvSpPr>
          <p:spPr>
            <a:xfrm>
              <a:off x="6867100" y="458337"/>
              <a:ext cx="1676400" cy="914400"/>
            </a:xfrm>
            <a:prstGeom prst="cloud">
              <a:avLst/>
            </a:prstGeom>
            <a:noFill/>
            <a:ln w="3810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400800" y="990600"/>
            <a:ext cx="1246188" cy="914400"/>
            <a:chOff x="7017225" y="2137011"/>
            <a:chExt cx="1676400" cy="914400"/>
          </a:xfrm>
        </p:grpSpPr>
        <p:sp>
          <p:nvSpPr>
            <p:cNvPr id="13344" name="TextBox 13"/>
            <p:cNvSpPr txBox="1">
              <a:spLocks noChangeArrowheads="1"/>
            </p:cNvSpPr>
            <p:nvPr/>
          </p:nvSpPr>
          <p:spPr bwMode="auto">
            <a:xfrm>
              <a:off x="7170507" y="2365611"/>
              <a:ext cx="1369836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8</a:t>
              </a:r>
            </a:p>
          </p:txBody>
        </p:sp>
        <p:sp>
          <p:nvSpPr>
            <p:cNvPr id="37" name="Cloud 36"/>
            <p:cNvSpPr/>
            <p:nvPr/>
          </p:nvSpPr>
          <p:spPr>
            <a:xfrm>
              <a:off x="7017225" y="2137011"/>
              <a:ext cx="1676400" cy="914400"/>
            </a:xfrm>
            <a:prstGeom prst="cloud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209800" y="2286000"/>
            <a:ext cx="1260475" cy="914400"/>
            <a:chOff x="6867100" y="3283423"/>
            <a:chExt cx="1676400" cy="914400"/>
          </a:xfrm>
        </p:grpSpPr>
        <p:sp>
          <p:nvSpPr>
            <p:cNvPr id="13347" name="TextBox 8"/>
            <p:cNvSpPr txBox="1">
              <a:spLocks noChangeArrowheads="1"/>
            </p:cNvSpPr>
            <p:nvPr/>
          </p:nvSpPr>
          <p:spPr bwMode="auto">
            <a:xfrm>
              <a:off x="7010293" y="3505673"/>
              <a:ext cx="1372552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6 </a:t>
              </a:r>
            </a:p>
          </p:txBody>
        </p:sp>
        <p:sp>
          <p:nvSpPr>
            <p:cNvPr id="38" name="Cloud 37"/>
            <p:cNvSpPr/>
            <p:nvPr/>
          </p:nvSpPr>
          <p:spPr>
            <a:xfrm>
              <a:off x="6867100" y="3283423"/>
              <a:ext cx="1676400" cy="914400"/>
            </a:xfrm>
            <a:prstGeom prst="cloud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419600" y="2438400"/>
            <a:ext cx="1344613" cy="796925"/>
            <a:chOff x="479947" y="2055125"/>
            <a:chExt cx="1676400" cy="914400"/>
          </a:xfrm>
        </p:grpSpPr>
        <p:sp>
          <p:nvSpPr>
            <p:cNvPr id="13350" name="TextBox 7"/>
            <p:cNvSpPr txBox="1">
              <a:spLocks noChangeArrowheads="1"/>
            </p:cNvSpPr>
            <p:nvPr/>
          </p:nvSpPr>
          <p:spPr bwMode="auto">
            <a:xfrm>
              <a:off x="533386" y="2284636"/>
              <a:ext cx="1371600" cy="5245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x 4</a:t>
              </a:r>
            </a:p>
          </p:txBody>
        </p:sp>
        <p:sp>
          <p:nvSpPr>
            <p:cNvPr id="19" name="Cloud 18"/>
            <p:cNvSpPr>
              <a:spLocks noChangeArrowheads="1"/>
            </p:cNvSpPr>
            <p:nvPr/>
          </p:nvSpPr>
          <p:spPr bwMode="auto">
            <a:xfrm>
              <a:off x="479947" y="2055125"/>
              <a:ext cx="1676400" cy="914400"/>
            </a:xfrm>
            <a:custGeom>
              <a:avLst/>
              <a:gdLst>
                <a:gd name="T0" fmla="*/ 1675003 w 43200"/>
                <a:gd name="T1" fmla="*/ 457200 h 43200"/>
                <a:gd name="T2" fmla="*/ 838200 w 43200"/>
                <a:gd name="T3" fmla="*/ 913426 h 43200"/>
                <a:gd name="T4" fmla="*/ 5200 w 43200"/>
                <a:gd name="T5" fmla="*/ 457200 h 43200"/>
                <a:gd name="T6" fmla="*/ 838200 w 43200"/>
                <a:gd name="T7" fmla="*/ 52282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noFill/>
            <a:ln w="38100" algn="ctr">
              <a:solidFill>
                <a:srgbClr val="CC66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914400" y="609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2438400" y="609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4114800" y="6072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5715000" y="609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7391400" y="6048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3358" name="WordArt 46"/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2667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36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359" name="WordArt 47"/>
          <p:cNvSpPr>
            <a:spLocks noChangeArrowheads="1" noChangeShapeType="1" noTextEdit="1"/>
          </p:cNvSpPr>
          <p:nvPr/>
        </p:nvSpPr>
        <p:spPr bwMode="auto">
          <a:xfrm>
            <a:off x="1676400" y="3101975"/>
            <a:ext cx="609600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 nhà cho mây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185E-6 L 0.01129 0.388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20231E-7 L -0.14583 0.4550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2775E-6 L 0.17274 0.244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4798E-6 L -0.09306 0.4106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09249E-7 L 0.29323 0.208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7" grpId="0" animBg="1"/>
      <p:bldP spid="13357" grpId="1" animBg="1"/>
      <p:bldP spid="13359" grpId="0" animBg="1"/>
      <p:bldP spid="1335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8322"/>
  <p:tag name="VIOLETTITLE" val="Toán- Tiết 31: Bảng nhân 7"/>
  <p:tag name="VIOLETLESSON" val="18"/>
  <p:tag name="VIOLETCATID" val="8049774"/>
  <p:tag name="VIOLETSUBJECT" val="Toán học 3"/>
  <p:tag name="VIOLETAUTHORID" val="7166717"/>
  <p:tag name="VIOLETAUTHORNAME" val="Võ Thị Thu Ngọc"/>
  <p:tag name="VIOLETAUTHORAVATAR" val="7/166/717/avatar.jpg"/>
  <p:tag name="VIOLETAUTHORADDRESS" val="Trường tiểu học Vạn Giã 1 - Khánh Hòa"/>
  <p:tag name="VIOLETAUTHORHOMEPAGE" val="http://violet.vn/thungoc125"/>
  <p:tag name="VIOLETDATE" val="2013-04-26 07:35:16"/>
  <p:tag name="VIOLETHIT" val="761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518&quot;&gt;&lt;property id=&quot;20148&quot; value=&quot;5&quot;/&gt;&lt;property id=&quot;20300&quot; value=&quot;Slide 1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541</Words>
  <Application>Microsoft Office PowerPoint</Application>
  <PresentationFormat>On-screen Show (4:3)</PresentationFormat>
  <Paragraphs>172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AutoBVT</cp:lastModifiedBy>
  <cp:revision>46</cp:revision>
  <dcterms:created xsi:type="dcterms:W3CDTF">2011-10-04T12:30:02Z</dcterms:created>
  <dcterms:modified xsi:type="dcterms:W3CDTF">2018-10-08T03:22:27Z</dcterms:modified>
</cp:coreProperties>
</file>